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72" r:id="rId3"/>
    <p:sldId id="257" r:id="rId4"/>
    <p:sldId id="283" r:id="rId5"/>
    <p:sldId id="287" r:id="rId6"/>
    <p:sldId id="288" r:id="rId7"/>
    <p:sldId id="291" r:id="rId8"/>
    <p:sldId id="276" r:id="rId9"/>
    <p:sldId id="260" r:id="rId10"/>
    <p:sldId id="274" r:id="rId11"/>
    <p:sldId id="292" r:id="rId12"/>
    <p:sldId id="293" r:id="rId13"/>
    <p:sldId id="285" r:id="rId14"/>
    <p:sldId id="279" r:id="rId15"/>
    <p:sldId id="294" r:id="rId16"/>
    <p:sldId id="286" r:id="rId17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FB9183-1375-4036-AE28-775548C10D70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4DC5CC-28CB-4166-84D0-FE660946D4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Rodičovská schůzka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Školní Akce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>
            <a:normAutofit/>
          </a:bodyPr>
          <a:lstStyle/>
          <a:p>
            <a:r>
              <a:rPr lang="cs-CZ" sz="2200" dirty="0" smtClean="0"/>
              <a:t>Projekt </a:t>
            </a:r>
            <a:r>
              <a:rPr lang="cs-CZ" sz="2200" b="1" dirty="0">
                <a:solidFill>
                  <a:srgbClr val="0070C0"/>
                </a:solidFill>
              </a:rPr>
              <a:t>72 hodin </a:t>
            </a:r>
            <a:r>
              <a:rPr lang="cs-CZ" sz="2200" dirty="0"/>
              <a:t>– pátek </a:t>
            </a:r>
            <a:r>
              <a:rPr lang="cs-CZ" sz="2200" dirty="0" smtClean="0"/>
              <a:t>11. </a:t>
            </a:r>
            <a:r>
              <a:rPr lang="cs-CZ" sz="2200" dirty="0"/>
              <a:t>10. </a:t>
            </a:r>
            <a:r>
              <a:rPr lang="cs-CZ" sz="2200" dirty="0" smtClean="0"/>
              <a:t>2024</a:t>
            </a:r>
          </a:p>
          <a:p>
            <a:pPr marL="0" indent="0">
              <a:buNone/>
            </a:pPr>
            <a:r>
              <a:rPr lang="cs-CZ" sz="2200" dirty="0" smtClean="0"/>
              <a:t>     Cílem bude výroba učebních pomůcek z přírodnin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Návštěva zámku v Novém Městě </a:t>
            </a:r>
            <a:r>
              <a:rPr lang="cs-CZ" sz="2200" b="1" dirty="0" smtClean="0">
                <a:solidFill>
                  <a:srgbClr val="0070C0"/>
                </a:solidFill>
              </a:rPr>
              <a:t>„Od půdy po sklep“– </a:t>
            </a:r>
            <a:r>
              <a:rPr lang="cs-CZ" sz="2200" dirty="0" smtClean="0"/>
              <a:t>16. 10. 2024</a:t>
            </a:r>
          </a:p>
          <a:p>
            <a:endParaRPr lang="cs-CZ" sz="2200" dirty="0" smtClean="0"/>
          </a:p>
          <a:p>
            <a:r>
              <a:rPr lang="cs-CZ" sz="2200" dirty="0" smtClean="0">
                <a:solidFill>
                  <a:srgbClr val="0070C0"/>
                </a:solidFill>
              </a:rPr>
              <a:t>„</a:t>
            </a:r>
            <a:r>
              <a:rPr lang="cs-CZ" sz="2200" b="1" dirty="0" smtClean="0">
                <a:solidFill>
                  <a:srgbClr val="0070C0"/>
                </a:solidFill>
              </a:rPr>
              <a:t>Strašidelná stezka</a:t>
            </a:r>
            <a:r>
              <a:rPr lang="cs-CZ" sz="2200" dirty="0" smtClean="0">
                <a:solidFill>
                  <a:srgbClr val="0070C0"/>
                </a:solidFill>
              </a:rPr>
              <a:t>“ </a:t>
            </a:r>
            <a:r>
              <a:rPr lang="cs-CZ" sz="2200" dirty="0"/>
              <a:t>–  </a:t>
            </a:r>
            <a:r>
              <a:rPr lang="cs-CZ" sz="2200" dirty="0" smtClean="0"/>
              <a:t>pátek 18. </a:t>
            </a:r>
            <a:r>
              <a:rPr lang="cs-CZ" sz="2200" dirty="0"/>
              <a:t>10. </a:t>
            </a:r>
            <a:r>
              <a:rPr lang="cs-CZ" sz="2200" dirty="0" smtClean="0"/>
              <a:t>2024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 smtClean="0">
                <a:solidFill>
                  <a:srgbClr val="0070C0"/>
                </a:solidFill>
              </a:rPr>
              <a:t>„</a:t>
            </a:r>
            <a:r>
              <a:rPr lang="cs-CZ" sz="2200" b="1" dirty="0" smtClean="0">
                <a:solidFill>
                  <a:srgbClr val="0070C0"/>
                </a:solidFill>
              </a:rPr>
              <a:t>Autorské čtení paní spisovatelky Vítové“ – </a:t>
            </a:r>
            <a:r>
              <a:rPr lang="cs-CZ" sz="2200" dirty="0" smtClean="0"/>
              <a:t>úterý 12. 11. 2024</a:t>
            </a:r>
          </a:p>
          <a:p>
            <a:endParaRPr lang="cs-CZ" sz="2200" dirty="0" smtClean="0"/>
          </a:p>
          <a:p>
            <a:endParaRPr lang="cs-CZ" sz="22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99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Vánoční focení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Lucka Vrbatová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1. listopadu 2024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4962923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89040"/>
            <a:ext cx="4787577" cy="2644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3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Advent ve škole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„</a:t>
            </a:r>
            <a:r>
              <a:rPr lang="cs-CZ" sz="2800" b="1" dirty="0">
                <a:solidFill>
                  <a:srgbClr val="0070C0"/>
                </a:solidFill>
              </a:rPr>
              <a:t>Vánoční dílny s rodiči“ </a:t>
            </a:r>
            <a:r>
              <a:rPr lang="cs-CZ" sz="2800" dirty="0"/>
              <a:t>pátek 6. 12. od 15:30 hodin ve škole</a:t>
            </a:r>
          </a:p>
          <a:p>
            <a:pPr marL="0" indent="0">
              <a:buNone/>
            </a:pPr>
            <a:r>
              <a:rPr lang="cs-CZ" sz="2800" dirty="0"/>
              <a:t>    Budeme malovat na textilní tašky + překvapení.</a:t>
            </a:r>
          </a:p>
          <a:p>
            <a:endParaRPr lang="cs-CZ" sz="2800" dirty="0"/>
          </a:p>
          <a:p>
            <a:r>
              <a:rPr lang="cs-CZ" sz="2800" b="1" dirty="0">
                <a:solidFill>
                  <a:srgbClr val="0070C0"/>
                </a:solidFill>
              </a:rPr>
              <a:t>Betlémský příběh na zámku Potštejn </a:t>
            </a:r>
            <a:r>
              <a:rPr lang="cs-CZ" sz="2800" dirty="0"/>
              <a:t>– 11. 12. 2024</a:t>
            </a:r>
          </a:p>
          <a:p>
            <a:pPr marL="0" indent="0">
              <a:buNone/>
            </a:pPr>
            <a:r>
              <a:rPr lang="cs-CZ" b="1" dirty="0"/>
              <a:t>        1. DIVADELNÍHO PŘEDSTAVENÍ „BETLÉMSKÉHO PŘÍBĚHU</a:t>
            </a:r>
            <a:r>
              <a:rPr lang="cs-CZ" dirty="0"/>
              <a:t>“ v interiérech zámku (cca 45 minut), </a:t>
            </a:r>
          </a:p>
          <a:p>
            <a:pPr marL="0" indent="0">
              <a:buNone/>
            </a:pPr>
            <a:r>
              <a:rPr lang="cs-CZ" b="1" dirty="0"/>
              <a:t>        2. POHOŠTĚNÍ V ZÁMECKÉ CUKRÁRNĚ </a:t>
            </a:r>
            <a:r>
              <a:rPr lang="cs-CZ" dirty="0"/>
              <a:t>(30 minut), kde děti pohostíme teplým nápojem a vánoční pochoutkou, </a:t>
            </a:r>
          </a:p>
          <a:p>
            <a:pPr marL="0" indent="0">
              <a:buNone/>
            </a:pPr>
            <a:r>
              <a:rPr lang="cs-CZ" b="1" dirty="0"/>
              <a:t>        3. PROHLÍDKY ZÁMECKÉHO BETLÉMU V ŽIVOTNÍ VELIKOSTI </a:t>
            </a:r>
            <a:r>
              <a:rPr lang="cs-CZ" dirty="0"/>
              <a:t>(10 minut).</a:t>
            </a:r>
          </a:p>
          <a:p>
            <a:pPr marL="0" indent="0">
              <a:buNone/>
            </a:pPr>
            <a:r>
              <a:rPr lang="cs-CZ" b="1" dirty="0"/>
              <a:t>        4. SVĚTELNÉ VÁNOČNÍ VÝSTAVY A NÁKUPU DÁREČKŮ</a:t>
            </a:r>
            <a:r>
              <a:rPr lang="cs-CZ" dirty="0"/>
              <a:t> (15 – 30 minut) Unikátní výstava hracích a pohyblivých strojků s vánoční tématikou a možnost nákupu vánočních dárečků v našem obchůdku jsou dvě oblíbené aktivity většiny našich dětských návštěvníků.</a:t>
            </a:r>
          </a:p>
          <a:p>
            <a:pPr marL="0" indent="0">
              <a:buNone/>
            </a:pPr>
            <a:r>
              <a:rPr lang="cs-CZ" dirty="0"/>
              <a:t>        </a:t>
            </a:r>
            <a:r>
              <a:rPr lang="cs-CZ" b="1" dirty="0"/>
              <a:t>DÁREČEK PRO KAŽDÉHO!</a:t>
            </a:r>
            <a:r>
              <a:rPr lang="cs-CZ" dirty="0"/>
              <a:t> 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/>
              <a:t>     </a:t>
            </a:r>
            <a:r>
              <a:rPr lang="cs-CZ" sz="2800" dirty="0" smtClean="0"/>
              <a:t>Cena za celý program je 220,- Kč + jízdné za vlak.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2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Advent ve škole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Adventní kalendář </a:t>
            </a:r>
          </a:p>
          <a:p>
            <a:pPr marL="0" indent="0">
              <a:buNone/>
            </a:pPr>
            <a:r>
              <a:rPr lang="cs-CZ" dirty="0"/>
              <a:t>K</a:t>
            </a:r>
            <a:r>
              <a:rPr lang="cs-CZ" dirty="0" smtClean="0"/>
              <a:t>aždý žák donese 16 kusů – sladkosti, zdravé mlsání, drobností …</a:t>
            </a:r>
          </a:p>
          <a:p>
            <a:pPr>
              <a:buFontTx/>
              <a:buChar char="-"/>
            </a:pPr>
            <a:r>
              <a:rPr lang="cs-CZ" b="1" dirty="0" smtClean="0"/>
              <a:t>do</a:t>
            </a:r>
            <a:r>
              <a:rPr lang="cs-CZ" dirty="0" smtClean="0"/>
              <a:t> </a:t>
            </a:r>
            <a:r>
              <a:rPr lang="cs-CZ" b="1" dirty="0" smtClean="0"/>
              <a:t>pátku 29. listopadu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r>
              <a:rPr lang="cs-CZ" dirty="0"/>
              <a:t>Zdobení vánočních stromečků v obci, ve škole </a:t>
            </a:r>
            <a:r>
              <a:rPr lang="cs-CZ" dirty="0" smtClean="0"/>
              <a:t>29. listopadu</a:t>
            </a:r>
            <a:endParaRPr lang="cs-CZ" dirty="0"/>
          </a:p>
          <a:p>
            <a:pPr>
              <a:buFontTx/>
              <a:buChar char="-"/>
            </a:pPr>
            <a:endParaRPr lang="cs-CZ" b="1" dirty="0"/>
          </a:p>
          <a:p>
            <a:r>
              <a:rPr lang="cs-CZ" b="1" dirty="0" smtClean="0"/>
              <a:t>15. prosince od 15:00 hodin</a:t>
            </a:r>
            <a:r>
              <a:rPr lang="cs-CZ" dirty="0" smtClean="0"/>
              <a:t> –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adventní koncert </a:t>
            </a:r>
            <a:r>
              <a:rPr lang="cs-CZ" dirty="0" smtClean="0"/>
              <a:t>-vystoupení žáků v kostele </a:t>
            </a:r>
          </a:p>
          <a:p>
            <a:endParaRPr lang="cs-CZ" b="1" dirty="0"/>
          </a:p>
          <a:p>
            <a:r>
              <a:rPr lang="cs-CZ" b="1" dirty="0" smtClean="0">
                <a:solidFill>
                  <a:srgbClr val="0070C0"/>
                </a:solidFill>
              </a:rPr>
              <a:t>Vánoční přespávání ve škole </a:t>
            </a:r>
            <a:r>
              <a:rPr lang="cs-CZ" b="1" dirty="0" smtClean="0"/>
              <a:t>19. - 20. prosince</a:t>
            </a:r>
          </a:p>
          <a:p>
            <a:r>
              <a:rPr lang="cs-CZ" b="1" dirty="0" smtClean="0"/>
              <a:t> –</a:t>
            </a:r>
            <a:r>
              <a:rPr lang="cs-CZ" dirty="0" smtClean="0"/>
              <a:t> setkání u stromečku, vánoční zvyky a tradice, rozdávání dárků, večerní procházka</a:t>
            </a:r>
          </a:p>
          <a:p>
            <a:r>
              <a:rPr lang="cs-CZ" dirty="0" smtClean="0"/>
              <a:t>- návštěva kina, zdobení stromečku zvířátkům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Hrazení školních potřeb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Žáci hradí pracovní sešity, sešity, kartony, …</a:t>
            </a:r>
          </a:p>
          <a:p>
            <a:r>
              <a:rPr lang="cs-CZ" dirty="0" smtClean="0"/>
              <a:t>Částka se vypočítává podle skutečně dodaných věcí</a:t>
            </a:r>
          </a:p>
          <a:p>
            <a:r>
              <a:rPr lang="cs-CZ" dirty="0"/>
              <a:t> </a:t>
            </a:r>
            <a:r>
              <a:rPr lang="cs-CZ" dirty="0" smtClean="0"/>
              <a:t>Nejdéle na začátku listopadu bude částka v notýskách.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3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Sběr papíru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Kontejner bude přistavený </a:t>
            </a:r>
            <a:r>
              <a:rPr lang="cs-CZ" b="1" dirty="0" smtClean="0">
                <a:solidFill>
                  <a:srgbClr val="0070C0"/>
                </a:solidFill>
              </a:rPr>
              <a:t>od 24. října do         31. </a:t>
            </a:r>
            <a:r>
              <a:rPr lang="cs-CZ" b="1" smtClean="0">
                <a:solidFill>
                  <a:srgbClr val="0070C0"/>
                </a:solidFill>
              </a:rPr>
              <a:t>října 2024. 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jezkova\AppData\Local\Packages\Microsoft.Windows.Photos_8wekyb3d8bbwe\TempState\ShareServiceTempFolder\Leták 202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5940152" cy="419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2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Informace o práci ve třídě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 třídních učitelů.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Děkujeme za pozornost.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1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Nový školní rok 2023/ 2024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hangingPunct="0"/>
            <a:r>
              <a:rPr lang="cs-CZ" b="1" dirty="0"/>
              <a:t>I. třída</a:t>
            </a:r>
            <a:r>
              <a:rPr lang="cs-CZ" dirty="0"/>
              <a:t> </a:t>
            </a:r>
            <a:r>
              <a:rPr lang="cs-CZ" dirty="0" smtClean="0"/>
              <a:t>(1.r.) – </a:t>
            </a:r>
            <a:r>
              <a:rPr lang="cs-CZ" dirty="0"/>
              <a:t>třídní učitelka Mgr. </a:t>
            </a:r>
            <a:r>
              <a:rPr lang="cs-CZ" dirty="0" smtClean="0"/>
              <a:t>Kateřina Mervartová</a:t>
            </a:r>
            <a:endParaRPr lang="cs-CZ" dirty="0"/>
          </a:p>
          <a:p>
            <a:pPr hangingPunct="0"/>
            <a:r>
              <a:rPr lang="cs-CZ" dirty="0"/>
              <a:t>             </a:t>
            </a:r>
            <a:r>
              <a:rPr lang="cs-CZ" dirty="0" smtClean="0"/>
              <a:t>(8 žáků</a:t>
            </a:r>
            <a:r>
              <a:rPr lang="cs-CZ" dirty="0"/>
              <a:t>) </a:t>
            </a:r>
            <a:endParaRPr lang="cs-CZ" dirty="0" smtClean="0"/>
          </a:p>
          <a:p>
            <a:pPr hangingPunct="0"/>
            <a:r>
              <a:rPr lang="cs-CZ" u="sng" dirty="0"/>
              <a:t>Asistent pedagoga </a:t>
            </a:r>
            <a:r>
              <a:rPr lang="cs-CZ" dirty="0"/>
              <a:t>– Jitka </a:t>
            </a:r>
            <a:r>
              <a:rPr lang="cs-CZ" dirty="0" err="1"/>
              <a:t>Katzerová</a:t>
            </a:r>
            <a:endParaRPr lang="cs-CZ" dirty="0"/>
          </a:p>
          <a:p>
            <a:pPr hangingPunct="0"/>
            <a:endParaRPr lang="cs-CZ" dirty="0"/>
          </a:p>
          <a:p>
            <a:pPr hangingPunct="0"/>
            <a:r>
              <a:rPr lang="cs-CZ" b="1" dirty="0"/>
              <a:t>II. třída</a:t>
            </a:r>
            <a:r>
              <a:rPr lang="cs-CZ" dirty="0"/>
              <a:t> </a:t>
            </a:r>
            <a:r>
              <a:rPr lang="cs-CZ" dirty="0" smtClean="0"/>
              <a:t>(3. a 4. r. )– </a:t>
            </a:r>
            <a:r>
              <a:rPr lang="cs-CZ" dirty="0"/>
              <a:t>třídní učitelka Mgr. Miroslava Ježková</a:t>
            </a:r>
          </a:p>
          <a:p>
            <a:pPr hangingPunct="0"/>
            <a:r>
              <a:rPr lang="cs-CZ" dirty="0"/>
              <a:t>               </a:t>
            </a:r>
            <a:r>
              <a:rPr lang="cs-CZ" dirty="0" smtClean="0"/>
              <a:t>(12 + 4 žáků</a:t>
            </a:r>
            <a:r>
              <a:rPr lang="cs-CZ" dirty="0"/>
              <a:t>)</a:t>
            </a:r>
          </a:p>
          <a:p>
            <a:r>
              <a:rPr lang="cs-CZ" dirty="0"/>
              <a:t> </a:t>
            </a:r>
            <a:r>
              <a:rPr lang="cs-CZ" u="sng" dirty="0"/>
              <a:t>Asistent pedagoga </a:t>
            </a:r>
            <a:r>
              <a:rPr lang="cs-CZ" dirty="0"/>
              <a:t>– Jitka </a:t>
            </a:r>
            <a:r>
              <a:rPr lang="cs-CZ" dirty="0" err="1" smtClean="0"/>
              <a:t>Katzerová</a:t>
            </a:r>
            <a:r>
              <a:rPr lang="cs-CZ" dirty="0" smtClean="0"/>
              <a:t> (pouze některé hodiny)</a:t>
            </a:r>
            <a:endParaRPr lang="cs-CZ" dirty="0"/>
          </a:p>
          <a:p>
            <a:endParaRPr lang="cs-CZ" dirty="0"/>
          </a:p>
          <a:p>
            <a:pPr hangingPunct="0"/>
            <a:r>
              <a:rPr lang="cs-CZ" b="1" dirty="0"/>
              <a:t>III. třída</a:t>
            </a:r>
            <a:r>
              <a:rPr lang="cs-CZ" dirty="0"/>
              <a:t> </a:t>
            </a:r>
            <a:r>
              <a:rPr lang="cs-CZ" dirty="0" smtClean="0"/>
              <a:t>(2. </a:t>
            </a:r>
            <a:r>
              <a:rPr lang="cs-CZ" dirty="0"/>
              <a:t>r.) – třídní učitelka </a:t>
            </a:r>
            <a:r>
              <a:rPr lang="cs-CZ" dirty="0" smtClean="0"/>
              <a:t>Mgr. </a:t>
            </a:r>
            <a:r>
              <a:rPr lang="cs-CZ" dirty="0"/>
              <a:t>Markéta </a:t>
            </a:r>
            <a:r>
              <a:rPr lang="cs-CZ" dirty="0" smtClean="0"/>
              <a:t>Skalická</a:t>
            </a:r>
            <a:endParaRPr lang="cs-CZ" dirty="0"/>
          </a:p>
          <a:p>
            <a:pPr hangingPunct="0"/>
            <a:r>
              <a:rPr lang="cs-CZ" dirty="0"/>
              <a:t>        </a:t>
            </a:r>
            <a:r>
              <a:rPr lang="cs-CZ" dirty="0" smtClean="0"/>
              <a:t>(8 žáků</a:t>
            </a:r>
            <a:r>
              <a:rPr lang="cs-CZ" dirty="0"/>
              <a:t>)</a:t>
            </a:r>
          </a:p>
          <a:p>
            <a:pPr marL="0" indent="0" hangingPunc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u="sng" dirty="0" smtClean="0"/>
              <a:t> </a:t>
            </a:r>
            <a:r>
              <a:rPr lang="cs-CZ" u="sng" dirty="0"/>
              <a:t>Asistent pedagoga </a:t>
            </a:r>
            <a:r>
              <a:rPr lang="cs-CZ" dirty="0"/>
              <a:t>– </a:t>
            </a:r>
            <a:r>
              <a:rPr lang="cs-CZ" dirty="0" smtClean="0"/>
              <a:t>Petra Poláčková</a:t>
            </a:r>
          </a:p>
          <a:p>
            <a:pPr marL="0" indent="0" hangingPunct="0">
              <a:buNone/>
            </a:pPr>
            <a:endParaRPr lang="cs-CZ" dirty="0"/>
          </a:p>
          <a:p>
            <a:pPr hangingPunct="0"/>
            <a:r>
              <a:rPr lang="cs-CZ" dirty="0"/>
              <a:t>Hana Sedláčková  – </a:t>
            </a:r>
            <a:r>
              <a:rPr lang="cs-CZ" dirty="0" smtClean="0"/>
              <a:t>8 hodin </a:t>
            </a:r>
          </a:p>
          <a:p>
            <a:pPr hangingPunct="0"/>
            <a:r>
              <a:rPr lang="cs-CZ" dirty="0" smtClean="0"/>
              <a:t>Petra Poláčková – 4 hodin</a:t>
            </a:r>
          </a:p>
          <a:p>
            <a:pPr hangingPunct="0"/>
            <a:endParaRPr lang="cs-CZ" dirty="0"/>
          </a:p>
          <a:p>
            <a:pPr hangingPunct="0"/>
            <a:r>
              <a:rPr lang="cs-CZ" u="sng" dirty="0"/>
              <a:t>Školní </a:t>
            </a:r>
            <a:r>
              <a:rPr lang="cs-CZ" u="sng" dirty="0" smtClean="0"/>
              <a:t>družina</a:t>
            </a:r>
          </a:p>
          <a:p>
            <a:pPr hangingPunct="0"/>
            <a:r>
              <a:rPr lang="cs-CZ" dirty="0" smtClean="0">
                <a:solidFill>
                  <a:srgbClr val="00B0F0"/>
                </a:solidFill>
              </a:rPr>
              <a:t>Prodloužení provozu školní družiny </a:t>
            </a:r>
            <a:r>
              <a:rPr lang="cs-CZ" dirty="0" smtClean="0"/>
              <a:t>(ranní od 6:30 hodin, odpolední do 15:45 hodin)</a:t>
            </a:r>
            <a:endParaRPr lang="cs-CZ" dirty="0"/>
          </a:p>
          <a:p>
            <a:pPr hangingPunct="0"/>
            <a:r>
              <a:rPr lang="cs-CZ" b="1" dirty="0" smtClean="0"/>
              <a:t>2 oddělení </a:t>
            </a:r>
          </a:p>
          <a:p>
            <a:pPr hangingPunct="0"/>
            <a:r>
              <a:rPr lang="cs-CZ" dirty="0" smtClean="0"/>
              <a:t>I</a:t>
            </a:r>
            <a:r>
              <a:rPr lang="cs-CZ" dirty="0"/>
              <a:t>. odd. Hana Sedláčková (1., </a:t>
            </a:r>
            <a:r>
              <a:rPr lang="cs-CZ" dirty="0" smtClean="0"/>
              <a:t>2. r</a:t>
            </a:r>
            <a:r>
              <a:rPr lang="cs-CZ" dirty="0"/>
              <a:t>.) </a:t>
            </a:r>
            <a:endParaRPr lang="cs-CZ" dirty="0" smtClean="0"/>
          </a:p>
          <a:p>
            <a:pPr hangingPunct="0"/>
            <a:r>
              <a:rPr lang="cs-CZ" dirty="0" smtClean="0"/>
              <a:t>II</a:t>
            </a:r>
            <a:r>
              <a:rPr lang="cs-CZ" dirty="0"/>
              <a:t>. odd. Petra Poláčková  </a:t>
            </a:r>
            <a:r>
              <a:rPr lang="cs-CZ" dirty="0" smtClean="0"/>
              <a:t>(3., 4. </a:t>
            </a:r>
            <a:r>
              <a:rPr lang="cs-CZ" dirty="0"/>
              <a:t>r.) </a:t>
            </a:r>
            <a:endParaRPr lang="cs-CZ" dirty="0" smtClean="0"/>
          </a:p>
          <a:p>
            <a:pPr hangingPunct="0"/>
            <a:r>
              <a:rPr lang="cs-CZ" dirty="0" smtClean="0"/>
              <a:t>Jitka </a:t>
            </a:r>
            <a:r>
              <a:rPr lang="cs-CZ" dirty="0" err="1"/>
              <a:t>Katzerová</a:t>
            </a:r>
            <a:r>
              <a:rPr lang="cs-CZ" dirty="0"/>
              <a:t> – ranní družina </a:t>
            </a:r>
            <a:r>
              <a:rPr lang="cs-CZ" dirty="0" smtClean="0"/>
              <a:t> (již od 6:30 hodin)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1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Seznámení se školním řádem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715200" cy="4989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Žáci</a:t>
            </a:r>
          </a:p>
          <a:p>
            <a:r>
              <a:rPr lang="cs-CZ" sz="2000" dirty="0" smtClean="0"/>
              <a:t>Žáci chodí do školy pravidelně, účastní se výletů, exkurzí, kurzů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řichází do školy včas - nejdříve v 7:40</a:t>
            </a:r>
          </a:p>
          <a:p>
            <a:r>
              <a:rPr lang="cs-CZ" sz="2000" dirty="0" smtClean="0"/>
              <a:t>Ranní družina 6:30 – 7:40</a:t>
            </a:r>
          </a:p>
          <a:p>
            <a:r>
              <a:rPr lang="cs-CZ" sz="2000" dirty="0" smtClean="0"/>
              <a:t>Chodí do školy vhodně a čistě upraveni</a:t>
            </a:r>
          </a:p>
          <a:p>
            <a:r>
              <a:rPr lang="cs-CZ" sz="2000" dirty="0" smtClean="0"/>
              <a:t>Nosí školní potřeby, které mají v pořádku</a:t>
            </a:r>
          </a:p>
          <a:p>
            <a:r>
              <a:rPr lang="cs-CZ" sz="2000" dirty="0" smtClean="0"/>
              <a:t>Chrání zdraví své i zdraví spolužáků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Rodič</a:t>
            </a:r>
          </a:p>
          <a:p>
            <a:r>
              <a:rPr lang="cs-CZ" sz="2000" dirty="0" smtClean="0"/>
              <a:t>Prosíme o </a:t>
            </a:r>
            <a:r>
              <a:rPr lang="cs-CZ" sz="2000" b="1" dirty="0" smtClean="0"/>
              <a:t>omezení pohybu dospělých </a:t>
            </a:r>
            <a:r>
              <a:rPr lang="cs-CZ" sz="2000" dirty="0" smtClean="0"/>
              <a:t>v budově školy (pouze do vstupní šatny).</a:t>
            </a:r>
          </a:p>
          <a:p>
            <a:r>
              <a:rPr lang="cs-CZ" sz="2000" b="1" dirty="0" smtClean="0"/>
              <a:t>Nepřítomnost žáků:</a:t>
            </a:r>
          </a:p>
          <a:p>
            <a:r>
              <a:rPr lang="cs-CZ" sz="2000" dirty="0" smtClean="0"/>
              <a:t>první den nepřítomnosti omluvit žáka telefonicky, SMS, e-mail</a:t>
            </a:r>
          </a:p>
          <a:p>
            <a:r>
              <a:rPr lang="cs-CZ" sz="2000" dirty="0"/>
              <a:t>je povinen doložit důvody nepřítomnosti žáka ve vyučování do 3 dnů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Jestliže je žák nepřítomen – povinnost odhlásit obědy!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/>
              <a:t>povinen se dostavit na vyzvání ředitele školy na projednání závažných otázek týkajících se vzdělávání dítěte</a:t>
            </a:r>
          </a:p>
          <a:p>
            <a:r>
              <a:rPr lang="cs-CZ" sz="2000" dirty="0"/>
              <a:t>i</a:t>
            </a:r>
            <a:r>
              <a:rPr lang="cs-CZ" sz="2000" dirty="0" smtClean="0"/>
              <a:t>nformovat </a:t>
            </a:r>
            <a:r>
              <a:rPr lang="cs-CZ" sz="2000" dirty="0"/>
              <a:t>školu o </a:t>
            </a:r>
            <a:r>
              <a:rPr lang="cs-CZ" sz="2000" dirty="0" smtClean="0"/>
              <a:t>změně zdravotní </a:t>
            </a:r>
            <a:r>
              <a:rPr lang="cs-CZ" sz="2000" dirty="0"/>
              <a:t>způsobilosti žáka ve vztahu ke vzdělávání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871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Od 1. 9. 2022 ŠVP ZV „Okno poznání“, č.j. 6/2022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cs-CZ" sz="2000" b="1" dirty="0" smtClean="0"/>
              <a:t>program </a:t>
            </a:r>
            <a:r>
              <a:rPr lang="cs-CZ" sz="2000" b="1" dirty="0"/>
              <a:t>by měl pomáhat žákům orientovat se v digitálním prostředí a vést je k bezpečnému a tvořivému využívání těchto technologií při práci, při učení nebo ve volném čase. </a:t>
            </a:r>
            <a:r>
              <a:rPr lang="cs-CZ" sz="2000" dirty="0"/>
              <a:t>Nový ŠVP ZV – „Okno poznání“, č.j. 6/2022 vychází ze stávajícího. ŠVP byl zkontrolován a schválen Mgr. Jiráskem, MŠMT</a:t>
            </a:r>
            <a:r>
              <a:rPr lang="cs-CZ" sz="2000" dirty="0" smtClean="0"/>
              <a:t>.</a:t>
            </a:r>
          </a:p>
          <a:p>
            <a:pPr hangingPunct="0"/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1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Formativní hodnocení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umativní</a:t>
            </a:r>
            <a:r>
              <a:rPr lang="cs-CZ" dirty="0" smtClean="0"/>
              <a:t> hodnocení je propojeno s hodnocením formativním.</a:t>
            </a:r>
          </a:p>
          <a:p>
            <a:r>
              <a:rPr lang="cs-CZ" dirty="0" smtClean="0"/>
              <a:t>Formativní hodnocení je realizováno ve všech předmětech. Mělo by motivovat žáky, posouvat je v jejich dovednostech, nastínit, co by měl pro zlepšení udělat žák, jak může pomoci učitel, jak rodiče.</a:t>
            </a:r>
          </a:p>
        </p:txBody>
      </p:sp>
    </p:spTree>
    <p:extLst>
      <p:ext uri="{BB962C8B-B14F-4D97-AF65-F5344CB8AC3E}">
        <p14:creationId xmlns:p14="http://schemas.microsoft.com/office/powerpoint/2010/main" val="6317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Aktivní škola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sz="2000" dirty="0"/>
              <a:t>Letošní školní rok </a:t>
            </a:r>
            <a:r>
              <a:rPr lang="cs-CZ" sz="2000" dirty="0" smtClean="0"/>
              <a:t>pokračujeme v programu na podporu pohybových aktivit žáků ve všech oblastech -  </a:t>
            </a:r>
            <a:r>
              <a:rPr lang="cs-CZ" sz="2000" dirty="0" smtClean="0">
                <a:solidFill>
                  <a:srgbClr val="0070C0"/>
                </a:solidFill>
              </a:rPr>
              <a:t>„Aktivní škola“, </a:t>
            </a:r>
            <a:r>
              <a:rPr lang="cs-CZ" sz="2000" dirty="0"/>
              <a:t>to je název metodického doporučení </a:t>
            </a:r>
            <a:r>
              <a:rPr lang="cs-CZ" sz="2000" dirty="0" smtClean="0"/>
              <a:t>ČŠI. V</a:t>
            </a:r>
            <a:r>
              <a:rPr lang="cs-CZ" sz="2000" dirty="0"/>
              <a:t> rámci </a:t>
            </a:r>
            <a:r>
              <a:rPr lang="cs-CZ" sz="2000" b="1" dirty="0"/>
              <a:t>tělesné výchovy </a:t>
            </a:r>
            <a:r>
              <a:rPr lang="cs-CZ" sz="2000" dirty="0"/>
              <a:t>budeme absolvovat výuku plavání, bruslení a lyžování. Budeme sledovat tělesný a motorický vývoj dětí. </a:t>
            </a:r>
            <a:endParaRPr lang="cs-CZ" sz="2000" dirty="0" smtClean="0"/>
          </a:p>
          <a:p>
            <a:r>
              <a:rPr lang="cs-CZ" sz="2000" dirty="0" smtClean="0"/>
              <a:t>Každý </a:t>
            </a:r>
            <a:r>
              <a:rPr lang="cs-CZ" sz="2000" dirty="0"/>
              <a:t>měsíc se vypravíme na tematicky zaměřenou </a:t>
            </a:r>
            <a:r>
              <a:rPr lang="cs-CZ" sz="2000" b="1" dirty="0"/>
              <a:t>turistickou vycházku. </a:t>
            </a:r>
            <a:endParaRPr lang="cs-CZ" sz="2000" b="1" dirty="0" smtClean="0"/>
          </a:p>
          <a:p>
            <a:r>
              <a:rPr lang="cs-CZ" sz="2000" dirty="0" smtClean="0"/>
              <a:t>Pohybové </a:t>
            </a:r>
            <a:r>
              <a:rPr lang="cs-CZ" sz="2000" dirty="0"/>
              <a:t>aktivity budou provázet i jednotlivé vyučovací </a:t>
            </a:r>
            <a:r>
              <a:rPr lang="cs-CZ" sz="2000" b="1" dirty="0"/>
              <a:t>hodiny i přestávky. </a:t>
            </a:r>
            <a:endParaRPr lang="cs-CZ" sz="2000" b="1" dirty="0" smtClean="0"/>
          </a:p>
          <a:p>
            <a:r>
              <a:rPr lang="cs-CZ" sz="2000" dirty="0" smtClean="0"/>
              <a:t>Sportovně zaměřený je i </a:t>
            </a:r>
            <a:r>
              <a:rPr lang="cs-CZ" sz="2000" b="1" dirty="0" smtClean="0"/>
              <a:t>sportovní kroužek</a:t>
            </a:r>
            <a:r>
              <a:rPr lang="cs-CZ" sz="2000" dirty="0" smtClean="0"/>
              <a:t>, který </a:t>
            </a:r>
            <a:r>
              <a:rPr lang="cs-CZ" sz="2000" dirty="0"/>
              <a:t>škola nabízí.</a:t>
            </a:r>
          </a:p>
        </p:txBody>
      </p:sp>
    </p:spTree>
    <p:extLst>
      <p:ext uri="{BB962C8B-B14F-4D97-AF65-F5344CB8AC3E}">
        <p14:creationId xmlns:p14="http://schemas.microsoft.com/office/powerpoint/2010/main" val="16958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OP JAK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 </a:t>
            </a:r>
            <a:r>
              <a:rPr lang="cs-CZ" sz="2000" b="1" dirty="0" smtClean="0"/>
              <a:t>OP JAK  </a:t>
            </a:r>
            <a:r>
              <a:rPr lang="cs-CZ" sz="2000" dirty="0" smtClean="0"/>
              <a:t>je od 1. 9. 2023 do 30. 6. 2025</a:t>
            </a:r>
          </a:p>
          <a:p>
            <a:r>
              <a:rPr lang="cs-CZ" sz="2000" dirty="0" smtClean="0"/>
              <a:t>- 410 034,- Kč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letošním školním roce budeme realizovat:</a:t>
            </a:r>
          </a:p>
          <a:p>
            <a:pPr>
              <a:buFontTx/>
              <a:buChar char="-"/>
            </a:pP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projektové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dny </a:t>
            </a:r>
            <a:r>
              <a:rPr lang="cs-CZ" sz="2000" dirty="0"/>
              <a:t>ve </a:t>
            </a:r>
            <a:r>
              <a:rPr lang="cs-CZ" sz="2000" dirty="0" smtClean="0"/>
              <a:t>škole i mimo školu</a:t>
            </a: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>
                <a:solidFill>
                  <a:srgbClr val="00B050"/>
                </a:solidFill>
              </a:rPr>
              <a:t>klub ICT </a:t>
            </a:r>
            <a:r>
              <a:rPr lang="cs-CZ" sz="2000" dirty="0" smtClean="0"/>
              <a:t>pro mladší i starší žáky, </a:t>
            </a:r>
            <a:r>
              <a:rPr lang="cs-CZ" sz="2000" dirty="0" smtClean="0">
                <a:solidFill>
                  <a:srgbClr val="00B050"/>
                </a:solidFill>
              </a:rPr>
              <a:t>taneční kroužek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kroužek deskových her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0070C0"/>
                </a:solidFill>
              </a:rPr>
              <a:t>š</a:t>
            </a:r>
            <a:r>
              <a:rPr lang="cs-CZ" sz="2000" dirty="0" smtClean="0">
                <a:solidFill>
                  <a:srgbClr val="0070C0"/>
                </a:solidFill>
              </a:rPr>
              <a:t>kolní asistent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r>
              <a:rPr lang="cs-CZ" sz="2000" dirty="0" smtClean="0"/>
              <a:t>Realizace </a:t>
            </a:r>
            <a:r>
              <a:rPr lang="cs-CZ" sz="2000" dirty="0"/>
              <a:t>ostatních </a:t>
            </a:r>
            <a:r>
              <a:rPr lang="cs-CZ" sz="2000" dirty="0" smtClean="0"/>
              <a:t>kroužků (angličtina</a:t>
            </a:r>
            <a:r>
              <a:rPr lang="cs-CZ" sz="2000" dirty="0"/>
              <a:t>)</a:t>
            </a:r>
            <a:r>
              <a:rPr lang="cs-CZ" sz="2000" dirty="0" smtClean="0"/>
              <a:t> </a:t>
            </a:r>
            <a:r>
              <a:rPr lang="cs-CZ" sz="2000" dirty="0"/>
              <a:t>je ve spolupráci DDM Stonožka Nové Město nad Metují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Nabízen byl i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</a:rPr>
              <a:t>kroužek vědeckých pokusů pro děti </a:t>
            </a:r>
            <a:r>
              <a:rPr lang="cs-CZ" sz="2000" dirty="0" smtClean="0"/>
              <a:t>– realizace při minimální účasti 5 žáků. Přihlásilo se 5 žáků, kroužek se otevírá ve čtvrtek 17. 10. </a:t>
            </a:r>
            <a:r>
              <a:rPr lang="cs-CZ" sz="2000" smtClean="0"/>
              <a:t>2024.</a:t>
            </a:r>
            <a:endParaRPr lang="cs-CZ" sz="2000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20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Plavecký výcvik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září do listopadu, budeme absolvovat celkem 10 lekcí plavání (1 lekce / 80,- Kč).</a:t>
            </a:r>
            <a:endParaRPr lang="cs-CZ" dirty="0"/>
          </a:p>
          <a:p>
            <a:r>
              <a:rPr lang="cs-CZ" dirty="0" smtClean="0"/>
              <a:t>Plavecký výcvik platí žáci 1. a 2. ročníku.</a:t>
            </a:r>
          </a:p>
          <a:p>
            <a:r>
              <a:rPr lang="cs-CZ" dirty="0" smtClean="0"/>
              <a:t>Možnost žádat zdravotní pojišťovny o příspěvek, potvrzení o absolvování plaveckého výcviku vystavuje škola.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BRUSLENÍ</a:t>
            </a:r>
          </a:p>
          <a:p>
            <a:pPr>
              <a:buFontTx/>
              <a:buChar char="-"/>
            </a:pPr>
            <a:r>
              <a:rPr lang="cs-CZ" dirty="0" smtClean="0"/>
              <a:t>Pan Kubišta</a:t>
            </a:r>
          </a:p>
          <a:p>
            <a:pPr>
              <a:buFontTx/>
              <a:buChar char="-"/>
            </a:pPr>
            <a:r>
              <a:rPr lang="cs-CZ" dirty="0" smtClean="0"/>
              <a:t>Objednávka 3 lekcí bruslení</a:t>
            </a:r>
          </a:p>
        </p:txBody>
      </p:sp>
    </p:spTree>
    <p:extLst>
      <p:ext uri="{BB962C8B-B14F-4D97-AF65-F5344CB8AC3E}">
        <p14:creationId xmlns:p14="http://schemas.microsoft.com/office/powerpoint/2010/main" val="164674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Lyžařský kurz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10.-14. 2. 2025</a:t>
            </a:r>
            <a:endParaRPr lang="cs-CZ" dirty="0"/>
          </a:p>
          <a:p>
            <a:r>
              <a:rPr lang="cs-CZ" dirty="0" smtClean="0"/>
              <a:t>lyžařský areál v Sedloňově</a:t>
            </a:r>
          </a:p>
          <a:p>
            <a:r>
              <a:rPr lang="cs-CZ" dirty="0" smtClean="0"/>
              <a:t>Přístupové </a:t>
            </a:r>
            <a:r>
              <a:rPr lang="cs-CZ" dirty="0"/>
              <a:t>údaje pro elektronické přihlášení </a:t>
            </a:r>
            <a:r>
              <a:rPr lang="cs-CZ" dirty="0" smtClean="0"/>
              <a:t>budou rozesílat.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81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4361</TotalTime>
  <Words>720</Words>
  <Application>Microsoft Office PowerPoint</Application>
  <PresentationFormat>Předvádění na obrazovce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Rodičovská schůzka</vt:lpstr>
      <vt:lpstr>Nový školní rok 2023/ 2024</vt:lpstr>
      <vt:lpstr>Seznámení se školním řádem </vt:lpstr>
      <vt:lpstr>Od 1. 9. 2022 ŠVP ZV „Okno poznání“, č.j. 6/2022</vt:lpstr>
      <vt:lpstr>Formativní hodnocení</vt:lpstr>
      <vt:lpstr>Aktivní škola</vt:lpstr>
      <vt:lpstr>OP JAK</vt:lpstr>
      <vt:lpstr>Plavecký výcvik </vt:lpstr>
      <vt:lpstr>Lyžařský kurz</vt:lpstr>
      <vt:lpstr>Školní Akce</vt:lpstr>
      <vt:lpstr>Vánoční focení Lucka Vrbatová 1. listopadu 2024</vt:lpstr>
      <vt:lpstr>Advent ve škole</vt:lpstr>
      <vt:lpstr>Advent ve škole</vt:lpstr>
      <vt:lpstr>Hrazení školních potřeb</vt:lpstr>
      <vt:lpstr>Sběr papíru</vt:lpstr>
      <vt:lpstr>Informace o práci ve třídě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Rodičovská schůzka</dc:title>
  <dc:creator>Ježková Miroslava</dc:creator>
  <cp:lastModifiedBy>Ilona Melicharová</cp:lastModifiedBy>
  <cp:revision>126</cp:revision>
  <cp:lastPrinted>2023-10-19T07:10:40Z</cp:lastPrinted>
  <dcterms:created xsi:type="dcterms:W3CDTF">2016-11-01T12:13:41Z</dcterms:created>
  <dcterms:modified xsi:type="dcterms:W3CDTF">2024-10-14T15:05:49Z</dcterms:modified>
</cp:coreProperties>
</file>